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2" r:id="rId3"/>
    <p:sldId id="263" r:id="rId4"/>
    <p:sldId id="266" r:id="rId5"/>
    <p:sldId id="268" r:id="rId6"/>
    <p:sldId id="270" r:id="rId7"/>
    <p:sldId id="283" r:id="rId8"/>
    <p:sldId id="272" r:id="rId9"/>
    <p:sldId id="276" r:id="rId10"/>
    <p:sldId id="278" r:id="rId11"/>
    <p:sldId id="280" r:id="rId12"/>
    <p:sldId id="28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4" d="100"/>
          <a:sy n="44" d="100"/>
        </p:scale>
        <p:origin x="48" y="15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CEF34C-02C2-4516-ADC9-9D5EFE0B5475}" type="datetimeFigureOut">
              <a:rPr lang="ar-IQ" smtClean="0"/>
              <a:pPr/>
              <a:t>04/01/1443</a:t>
            </a:fld>
            <a:endParaRPr lang="ar-IQ"/>
          </a:p>
        </p:txBody>
      </p:sp>
      <p:sp>
        <p:nvSpPr>
          <p:cNvPr id="5" name="Footer Placeholder 4"/>
          <p:cNvSpPr>
            <a:spLocks noGrp="1"/>
          </p:cNvSpPr>
          <p:nvPr>
            <p:ph type="ftr" sz="quarter" idx="11"/>
          </p:nvPr>
        </p:nvSpPr>
        <p:spPr/>
        <p:txBody>
          <a:bodyPr/>
          <a:lstStyle/>
          <a:p>
            <a:endParaRPr lang="ar-IQ"/>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BFD373-4879-44D6-B990-E0A448801E05}" type="slidenum">
              <a:rPr lang="ar-IQ" smtClean="0"/>
              <a:pPr/>
              <a:t>‹#›</a:t>
            </a:fld>
            <a:endParaRPr lang="ar-IQ"/>
          </a:p>
        </p:txBody>
      </p:sp>
    </p:spTree>
    <p:extLst>
      <p:ext uri="{BB962C8B-B14F-4D97-AF65-F5344CB8AC3E}">
        <p14:creationId xmlns:p14="http://schemas.microsoft.com/office/powerpoint/2010/main" val="2021708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CEF34C-02C2-4516-ADC9-9D5EFE0B5475}" type="datetimeFigureOut">
              <a:rPr lang="ar-IQ" smtClean="0"/>
              <a:pPr/>
              <a:t>04/01/1443</a:t>
            </a:fld>
            <a:endParaRPr lang="ar-IQ"/>
          </a:p>
        </p:txBody>
      </p:sp>
      <p:sp>
        <p:nvSpPr>
          <p:cNvPr id="5" name="Footer Placeholder 4"/>
          <p:cNvSpPr>
            <a:spLocks noGrp="1"/>
          </p:cNvSpPr>
          <p:nvPr>
            <p:ph type="ftr" sz="quarter" idx="11"/>
          </p:nvPr>
        </p:nvSpPr>
        <p:spPr/>
        <p:txBody>
          <a:bodyPr/>
          <a:lstStyle/>
          <a:p>
            <a:endParaRPr lang="ar-IQ"/>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BFD373-4879-44D6-B990-E0A448801E05}" type="slidenum">
              <a:rPr lang="ar-IQ" smtClean="0"/>
              <a:pPr/>
              <a:t>‹#›</a:t>
            </a:fld>
            <a:endParaRPr lang="ar-IQ"/>
          </a:p>
        </p:txBody>
      </p:sp>
    </p:spTree>
    <p:extLst>
      <p:ext uri="{BB962C8B-B14F-4D97-AF65-F5344CB8AC3E}">
        <p14:creationId xmlns:p14="http://schemas.microsoft.com/office/powerpoint/2010/main" val="560723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CEF34C-02C2-4516-ADC9-9D5EFE0B5475}" type="datetimeFigureOut">
              <a:rPr lang="ar-IQ" smtClean="0"/>
              <a:pPr/>
              <a:t>04/01/1443</a:t>
            </a:fld>
            <a:endParaRPr lang="ar-IQ"/>
          </a:p>
        </p:txBody>
      </p:sp>
      <p:sp>
        <p:nvSpPr>
          <p:cNvPr id="5" name="Footer Placeholder 4"/>
          <p:cNvSpPr>
            <a:spLocks noGrp="1"/>
          </p:cNvSpPr>
          <p:nvPr>
            <p:ph type="ftr" sz="quarter" idx="11"/>
          </p:nvPr>
        </p:nvSpPr>
        <p:spPr/>
        <p:txBody>
          <a:bodyPr/>
          <a:lstStyle/>
          <a:p>
            <a:endParaRPr lang="ar-IQ"/>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BFD373-4879-44D6-B990-E0A448801E05}" type="slidenum">
              <a:rPr lang="ar-IQ" smtClean="0"/>
              <a:pPr/>
              <a:t>‹#›</a:t>
            </a:fld>
            <a:endParaRPr lang="ar-IQ"/>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78453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36CEF34C-02C2-4516-ADC9-9D5EFE0B5475}" type="datetimeFigureOut">
              <a:rPr lang="ar-IQ" smtClean="0"/>
              <a:pPr/>
              <a:t>04/01/1443</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BFD373-4879-44D6-B990-E0A448801E05}" type="slidenum">
              <a:rPr lang="ar-IQ" smtClean="0"/>
              <a:pPr/>
              <a:t>‹#›</a:t>
            </a:fld>
            <a:endParaRPr lang="ar-IQ"/>
          </a:p>
        </p:txBody>
      </p:sp>
    </p:spTree>
    <p:extLst>
      <p:ext uri="{BB962C8B-B14F-4D97-AF65-F5344CB8AC3E}">
        <p14:creationId xmlns:p14="http://schemas.microsoft.com/office/powerpoint/2010/main" val="3534444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36CEF34C-02C2-4516-ADC9-9D5EFE0B5475}" type="datetimeFigureOut">
              <a:rPr lang="ar-IQ" smtClean="0"/>
              <a:pPr/>
              <a:t>04/01/1443</a:t>
            </a:fld>
            <a:endParaRPr lang="ar-IQ"/>
          </a:p>
        </p:txBody>
      </p:sp>
      <p:sp>
        <p:nvSpPr>
          <p:cNvPr id="6" name="Footer Placeholder 5"/>
          <p:cNvSpPr>
            <a:spLocks noGrp="1"/>
          </p:cNvSpPr>
          <p:nvPr>
            <p:ph type="ftr" sz="quarter" idx="11"/>
          </p:nvPr>
        </p:nvSpPr>
        <p:spPr/>
        <p:txBody>
          <a:bodyPr/>
          <a:lstStyle/>
          <a:p>
            <a:endParaRPr lang="ar-IQ"/>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BFD373-4879-44D6-B990-E0A448801E05}" type="slidenum">
              <a:rPr lang="ar-IQ" smtClean="0"/>
              <a:pPr/>
              <a:t>‹#›</a:t>
            </a:fld>
            <a:endParaRPr lang="ar-IQ"/>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21759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36CEF34C-02C2-4516-ADC9-9D5EFE0B5475}" type="datetimeFigureOut">
              <a:rPr lang="ar-IQ" smtClean="0"/>
              <a:pPr/>
              <a:t>04/01/1443</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BFD373-4879-44D6-B990-E0A448801E05}" type="slidenum">
              <a:rPr lang="ar-IQ" smtClean="0"/>
              <a:pPr/>
              <a:t>‹#›</a:t>
            </a:fld>
            <a:endParaRPr lang="ar-IQ"/>
          </a:p>
        </p:txBody>
      </p:sp>
    </p:spTree>
    <p:extLst>
      <p:ext uri="{BB962C8B-B14F-4D97-AF65-F5344CB8AC3E}">
        <p14:creationId xmlns:p14="http://schemas.microsoft.com/office/powerpoint/2010/main" val="274667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CEF34C-02C2-4516-ADC9-9D5EFE0B5475}" type="datetimeFigureOut">
              <a:rPr lang="ar-IQ" smtClean="0"/>
              <a:pPr/>
              <a:t>04/01/1443</a:t>
            </a:fld>
            <a:endParaRPr lang="ar-IQ"/>
          </a:p>
        </p:txBody>
      </p:sp>
      <p:sp>
        <p:nvSpPr>
          <p:cNvPr id="5" name="Footer Placeholder 4"/>
          <p:cNvSpPr>
            <a:spLocks noGrp="1"/>
          </p:cNvSpPr>
          <p:nvPr>
            <p:ph type="ftr" sz="quarter" idx="11"/>
          </p:nvPr>
        </p:nvSpPr>
        <p:spPr/>
        <p:txBody>
          <a:bodyPr/>
          <a:lstStyle/>
          <a:p>
            <a:endParaRPr lang="ar-IQ"/>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BFD373-4879-44D6-B990-E0A448801E05}" type="slidenum">
              <a:rPr lang="ar-IQ" smtClean="0"/>
              <a:pPr/>
              <a:t>‹#›</a:t>
            </a:fld>
            <a:endParaRPr lang="ar-IQ"/>
          </a:p>
        </p:txBody>
      </p:sp>
    </p:spTree>
    <p:extLst>
      <p:ext uri="{BB962C8B-B14F-4D97-AF65-F5344CB8AC3E}">
        <p14:creationId xmlns:p14="http://schemas.microsoft.com/office/powerpoint/2010/main" val="180574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CEF34C-02C2-4516-ADC9-9D5EFE0B5475}" type="datetimeFigureOut">
              <a:rPr lang="ar-IQ" smtClean="0"/>
              <a:pPr/>
              <a:t>04/01/1443</a:t>
            </a:fld>
            <a:endParaRPr lang="ar-IQ"/>
          </a:p>
        </p:txBody>
      </p:sp>
      <p:sp>
        <p:nvSpPr>
          <p:cNvPr id="5" name="Footer Placeholder 4"/>
          <p:cNvSpPr>
            <a:spLocks noGrp="1"/>
          </p:cNvSpPr>
          <p:nvPr>
            <p:ph type="ftr" sz="quarter" idx="11"/>
          </p:nvPr>
        </p:nvSpPr>
        <p:spPr/>
        <p:txBody>
          <a:bodyPr/>
          <a:lstStyle/>
          <a:p>
            <a:endParaRPr lang="ar-IQ"/>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BFD373-4879-44D6-B990-E0A448801E05}" type="slidenum">
              <a:rPr lang="ar-IQ" smtClean="0"/>
              <a:pPr/>
              <a:t>‹#›</a:t>
            </a:fld>
            <a:endParaRPr lang="ar-IQ"/>
          </a:p>
        </p:txBody>
      </p:sp>
    </p:spTree>
    <p:extLst>
      <p:ext uri="{BB962C8B-B14F-4D97-AF65-F5344CB8AC3E}">
        <p14:creationId xmlns:p14="http://schemas.microsoft.com/office/powerpoint/2010/main" val="2050949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CEF34C-02C2-4516-ADC9-9D5EFE0B5475}" type="datetimeFigureOut">
              <a:rPr lang="ar-IQ" smtClean="0"/>
              <a:pPr/>
              <a:t>04/01/1443</a:t>
            </a:fld>
            <a:endParaRPr lang="ar-IQ"/>
          </a:p>
        </p:txBody>
      </p:sp>
      <p:sp>
        <p:nvSpPr>
          <p:cNvPr id="5" name="Footer Placeholder 4"/>
          <p:cNvSpPr>
            <a:spLocks noGrp="1"/>
          </p:cNvSpPr>
          <p:nvPr>
            <p:ph type="ftr" sz="quarter" idx="11"/>
          </p:nvPr>
        </p:nvSpPr>
        <p:spPr/>
        <p:txBody>
          <a:bodyPr/>
          <a:lstStyle/>
          <a:p>
            <a:endParaRPr lang="ar-IQ"/>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BFD373-4879-44D6-B990-E0A448801E05}" type="slidenum">
              <a:rPr lang="ar-IQ" smtClean="0"/>
              <a:pPr/>
              <a:t>‹#›</a:t>
            </a:fld>
            <a:endParaRPr lang="ar-IQ"/>
          </a:p>
        </p:txBody>
      </p:sp>
    </p:spTree>
    <p:extLst>
      <p:ext uri="{BB962C8B-B14F-4D97-AF65-F5344CB8AC3E}">
        <p14:creationId xmlns:p14="http://schemas.microsoft.com/office/powerpoint/2010/main" val="2861614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CEF34C-02C2-4516-ADC9-9D5EFE0B5475}" type="datetimeFigureOut">
              <a:rPr lang="ar-IQ" smtClean="0"/>
              <a:pPr/>
              <a:t>04/01/1443</a:t>
            </a:fld>
            <a:endParaRPr lang="ar-IQ"/>
          </a:p>
        </p:txBody>
      </p:sp>
      <p:sp>
        <p:nvSpPr>
          <p:cNvPr id="5" name="Footer Placeholder 4"/>
          <p:cNvSpPr>
            <a:spLocks noGrp="1"/>
          </p:cNvSpPr>
          <p:nvPr>
            <p:ph type="ftr" sz="quarter" idx="11"/>
          </p:nvPr>
        </p:nvSpPr>
        <p:spPr/>
        <p:txBody>
          <a:bodyPr/>
          <a:lstStyle/>
          <a:p>
            <a:endParaRPr lang="ar-IQ"/>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BFD373-4879-44D6-B990-E0A448801E05}" type="slidenum">
              <a:rPr lang="ar-IQ" smtClean="0"/>
              <a:pPr/>
              <a:t>‹#›</a:t>
            </a:fld>
            <a:endParaRPr lang="ar-IQ"/>
          </a:p>
        </p:txBody>
      </p:sp>
    </p:spTree>
    <p:extLst>
      <p:ext uri="{BB962C8B-B14F-4D97-AF65-F5344CB8AC3E}">
        <p14:creationId xmlns:p14="http://schemas.microsoft.com/office/powerpoint/2010/main" val="2406469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CEF34C-02C2-4516-ADC9-9D5EFE0B5475}" type="datetimeFigureOut">
              <a:rPr lang="ar-IQ" smtClean="0"/>
              <a:pPr/>
              <a:t>04/01/1443</a:t>
            </a:fld>
            <a:endParaRPr lang="ar-IQ"/>
          </a:p>
        </p:txBody>
      </p:sp>
      <p:sp>
        <p:nvSpPr>
          <p:cNvPr id="6" name="Footer Placeholder 5"/>
          <p:cNvSpPr>
            <a:spLocks noGrp="1"/>
          </p:cNvSpPr>
          <p:nvPr>
            <p:ph type="ftr" sz="quarter" idx="11"/>
          </p:nvPr>
        </p:nvSpPr>
        <p:spPr/>
        <p:txBody>
          <a:bodyPr/>
          <a:lstStyle/>
          <a:p>
            <a:endParaRPr lang="ar-IQ"/>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BFD373-4879-44D6-B990-E0A448801E05}" type="slidenum">
              <a:rPr lang="ar-IQ" smtClean="0"/>
              <a:pPr/>
              <a:t>‹#›</a:t>
            </a:fld>
            <a:endParaRPr lang="ar-IQ"/>
          </a:p>
        </p:txBody>
      </p:sp>
    </p:spTree>
    <p:extLst>
      <p:ext uri="{BB962C8B-B14F-4D97-AF65-F5344CB8AC3E}">
        <p14:creationId xmlns:p14="http://schemas.microsoft.com/office/powerpoint/2010/main" val="209313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CEF34C-02C2-4516-ADC9-9D5EFE0B5475}" type="datetimeFigureOut">
              <a:rPr lang="ar-IQ" smtClean="0"/>
              <a:pPr/>
              <a:t>04/01/1443</a:t>
            </a:fld>
            <a:endParaRPr lang="ar-IQ"/>
          </a:p>
        </p:txBody>
      </p:sp>
      <p:sp>
        <p:nvSpPr>
          <p:cNvPr id="8" name="Footer Placeholder 7"/>
          <p:cNvSpPr>
            <a:spLocks noGrp="1"/>
          </p:cNvSpPr>
          <p:nvPr>
            <p:ph type="ftr" sz="quarter" idx="11"/>
          </p:nvPr>
        </p:nvSpPr>
        <p:spPr/>
        <p:txBody>
          <a:bodyPr/>
          <a:lstStyle/>
          <a:p>
            <a:endParaRPr lang="ar-IQ"/>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BFD373-4879-44D6-B990-E0A448801E05}" type="slidenum">
              <a:rPr lang="ar-IQ" smtClean="0"/>
              <a:pPr/>
              <a:t>‹#›</a:t>
            </a:fld>
            <a:endParaRPr lang="ar-IQ"/>
          </a:p>
        </p:txBody>
      </p:sp>
    </p:spTree>
    <p:extLst>
      <p:ext uri="{BB962C8B-B14F-4D97-AF65-F5344CB8AC3E}">
        <p14:creationId xmlns:p14="http://schemas.microsoft.com/office/powerpoint/2010/main" val="900093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CEF34C-02C2-4516-ADC9-9D5EFE0B5475}" type="datetimeFigureOut">
              <a:rPr lang="ar-IQ" smtClean="0"/>
              <a:pPr/>
              <a:t>04/01/1443</a:t>
            </a:fld>
            <a:endParaRPr lang="ar-IQ"/>
          </a:p>
        </p:txBody>
      </p:sp>
      <p:sp>
        <p:nvSpPr>
          <p:cNvPr id="4" name="Footer Placeholder 3"/>
          <p:cNvSpPr>
            <a:spLocks noGrp="1"/>
          </p:cNvSpPr>
          <p:nvPr>
            <p:ph type="ftr" sz="quarter" idx="11"/>
          </p:nvPr>
        </p:nvSpPr>
        <p:spPr/>
        <p:txBody>
          <a:bodyPr/>
          <a:lstStyle/>
          <a:p>
            <a:endParaRPr lang="ar-IQ"/>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BFD373-4879-44D6-B990-E0A448801E05}" type="slidenum">
              <a:rPr lang="ar-IQ" smtClean="0"/>
              <a:pPr/>
              <a:t>‹#›</a:t>
            </a:fld>
            <a:endParaRPr lang="ar-IQ"/>
          </a:p>
        </p:txBody>
      </p:sp>
    </p:spTree>
    <p:extLst>
      <p:ext uri="{BB962C8B-B14F-4D97-AF65-F5344CB8AC3E}">
        <p14:creationId xmlns:p14="http://schemas.microsoft.com/office/powerpoint/2010/main" val="730470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CEF34C-02C2-4516-ADC9-9D5EFE0B5475}" type="datetimeFigureOut">
              <a:rPr lang="ar-IQ" smtClean="0"/>
              <a:pPr/>
              <a:t>04/01/1443</a:t>
            </a:fld>
            <a:endParaRPr lang="ar-IQ"/>
          </a:p>
        </p:txBody>
      </p:sp>
      <p:sp>
        <p:nvSpPr>
          <p:cNvPr id="3" name="Footer Placeholder 2"/>
          <p:cNvSpPr>
            <a:spLocks noGrp="1"/>
          </p:cNvSpPr>
          <p:nvPr>
            <p:ph type="ftr" sz="quarter" idx="11"/>
          </p:nvPr>
        </p:nvSpPr>
        <p:spPr/>
        <p:txBody>
          <a:bodyPr/>
          <a:lstStyle/>
          <a:p>
            <a:endParaRPr lang="ar-IQ"/>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BFD373-4879-44D6-B990-E0A448801E05}" type="slidenum">
              <a:rPr lang="ar-IQ" smtClean="0"/>
              <a:pPr/>
              <a:t>‹#›</a:t>
            </a:fld>
            <a:endParaRPr lang="ar-IQ"/>
          </a:p>
        </p:txBody>
      </p:sp>
    </p:spTree>
    <p:extLst>
      <p:ext uri="{BB962C8B-B14F-4D97-AF65-F5344CB8AC3E}">
        <p14:creationId xmlns:p14="http://schemas.microsoft.com/office/powerpoint/2010/main" val="1538097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6CEF34C-02C2-4516-ADC9-9D5EFE0B5475}" type="datetimeFigureOut">
              <a:rPr lang="ar-IQ" smtClean="0"/>
              <a:pPr/>
              <a:t>04/01/1443</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BFD373-4879-44D6-B990-E0A448801E05}" type="slidenum">
              <a:rPr lang="ar-IQ" smtClean="0"/>
              <a:pPr/>
              <a:t>‹#›</a:t>
            </a:fld>
            <a:endParaRPr lang="ar-IQ"/>
          </a:p>
        </p:txBody>
      </p:sp>
    </p:spTree>
    <p:extLst>
      <p:ext uri="{BB962C8B-B14F-4D97-AF65-F5344CB8AC3E}">
        <p14:creationId xmlns:p14="http://schemas.microsoft.com/office/powerpoint/2010/main" val="1303785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6CEF34C-02C2-4516-ADC9-9D5EFE0B5475}" type="datetimeFigureOut">
              <a:rPr lang="ar-IQ" smtClean="0"/>
              <a:pPr/>
              <a:t>04/01/1443</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BFD373-4879-44D6-B990-E0A448801E05}" type="slidenum">
              <a:rPr lang="ar-IQ" smtClean="0"/>
              <a:pPr/>
              <a:t>‹#›</a:t>
            </a:fld>
            <a:endParaRPr lang="ar-IQ"/>
          </a:p>
        </p:txBody>
      </p:sp>
    </p:spTree>
    <p:extLst>
      <p:ext uri="{BB962C8B-B14F-4D97-AF65-F5344CB8AC3E}">
        <p14:creationId xmlns:p14="http://schemas.microsoft.com/office/powerpoint/2010/main" val="1848937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6CEF34C-02C2-4516-ADC9-9D5EFE0B5475}" type="datetimeFigureOut">
              <a:rPr lang="ar-IQ" smtClean="0"/>
              <a:pPr/>
              <a:t>04/01/1443</a:t>
            </a:fld>
            <a:endParaRPr lang="ar-IQ"/>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IQ"/>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BFD373-4879-44D6-B990-E0A448801E05}" type="slidenum">
              <a:rPr lang="ar-IQ" smtClean="0"/>
              <a:pPr/>
              <a:t>‹#›</a:t>
            </a:fld>
            <a:endParaRPr lang="ar-IQ"/>
          </a:p>
        </p:txBody>
      </p:sp>
    </p:spTree>
    <p:extLst>
      <p:ext uri="{BB962C8B-B14F-4D97-AF65-F5344CB8AC3E}">
        <p14:creationId xmlns:p14="http://schemas.microsoft.com/office/powerpoint/2010/main" val="21642522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r" rtl="1">
              <a:buNone/>
            </a:pPr>
            <a:endParaRPr lang="ar-IQ" sz="2000" dirty="0"/>
          </a:p>
          <a:p>
            <a:pPr marL="0" indent="0" algn="r" rtl="1">
              <a:buNone/>
            </a:pPr>
            <a:endParaRPr lang="ar-IQ" sz="2000" dirty="0"/>
          </a:p>
          <a:p>
            <a:pPr marL="0" indent="0">
              <a:buNone/>
            </a:pPr>
            <a:r>
              <a:rPr lang="ar-IQ" sz="2000" dirty="0"/>
              <a:t> استطاعت السلوكية (تكتب </a:t>
            </a:r>
            <a:r>
              <a:rPr lang="en-US" sz="2000" b="1" dirty="0"/>
              <a:t>Behaviorism</a:t>
            </a:r>
            <a:r>
              <a:rPr lang="en-US" sz="2000" dirty="0"/>
              <a:t> </a:t>
            </a:r>
            <a:r>
              <a:rPr lang="ar-IQ" sz="2000" dirty="0"/>
              <a:t> أو </a:t>
            </a:r>
            <a:r>
              <a:rPr lang="en-US" sz="2000" dirty="0"/>
              <a:t> </a:t>
            </a:r>
            <a:r>
              <a:rPr lang="en-US" sz="2000" b="1" dirty="0"/>
              <a:t>Behaviourism</a:t>
            </a:r>
            <a:r>
              <a:rPr lang="ar-IQ" sz="2000" b="1" dirty="0"/>
              <a:t>) </a:t>
            </a:r>
            <a:r>
              <a:rPr lang="ar-IQ" sz="2000" dirty="0"/>
              <a:t>التي ظهرت أيضاً في بدايات القرن العشرين ان تستقطب شعبية جعلتها الرائدة للدراسات النفسية، وقد حدث هذا، والى حد ما، كرد فعل على طبيعة المناهج الذاتية والاستبطانية التي كانت سائدة في مجال الدراسات النفسية في تلك الفترة. </a:t>
            </a:r>
          </a:p>
        </p:txBody>
      </p:sp>
    </p:spTree>
    <p:extLst>
      <p:ext uri="{BB962C8B-B14F-4D97-AF65-F5344CB8AC3E}">
        <p14:creationId xmlns:p14="http://schemas.microsoft.com/office/powerpoint/2010/main" val="1727653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673100"/>
            <a:ext cx="8915400" cy="5238122"/>
          </a:xfrm>
        </p:spPr>
        <p:txBody>
          <a:bodyPr>
            <a:normAutofit/>
          </a:bodyPr>
          <a:lstStyle/>
          <a:p>
            <a:pPr marL="0" indent="0" algn="r" rtl="1">
              <a:buNone/>
            </a:pPr>
            <a:endParaRPr lang="ar-IQ" sz="2000" dirty="0"/>
          </a:p>
          <a:p>
            <a:pPr marL="0" indent="0" algn="r" rtl="1">
              <a:buNone/>
            </a:pPr>
            <a:endParaRPr lang="ar-IQ" sz="2000" dirty="0"/>
          </a:p>
          <a:p>
            <a:pPr marL="0" indent="0" algn="r" rtl="1">
              <a:buNone/>
            </a:pPr>
            <a:endParaRPr lang="ar-IQ" sz="2000" dirty="0"/>
          </a:p>
          <a:p>
            <a:pPr marL="0" indent="0" algn="r" rtl="1">
              <a:buNone/>
            </a:pPr>
            <a:endParaRPr lang="ar-IQ" sz="2000" dirty="0"/>
          </a:p>
          <a:p>
            <a:pPr marL="0" indent="0" algn="r" rtl="1">
              <a:buNone/>
            </a:pPr>
            <a:endParaRPr lang="ar-IQ" sz="2000" dirty="0"/>
          </a:p>
          <a:p>
            <a:pPr marL="0" indent="0" algn="r" rtl="1">
              <a:buNone/>
            </a:pPr>
            <a:endParaRPr lang="ar-IQ" sz="2000" dirty="0"/>
          </a:p>
          <a:p>
            <a:pPr marL="0" indent="0">
              <a:buNone/>
            </a:pPr>
            <a:r>
              <a:rPr lang="ar-IQ" sz="2000" dirty="0"/>
              <a:t> كان لتطور تقنية الحاسبات دور في توجيه الاهتمام إلى الوظائف العقلية باعتبارها نوع من معالجة المعلومات. وقد اقترن هذا التوجه بمنهج علمي لدراسة العقل في العقد السادس من القرن الماضي وكانت الريادة في هذا المجال لعلماء أمثال أتكنسن </a:t>
            </a:r>
            <a:r>
              <a:rPr lang="en-US" dirty="0"/>
              <a:t>John William Atkinson</a:t>
            </a:r>
            <a:r>
              <a:rPr lang="ar-IQ" dirty="0"/>
              <a:t> و شيفرن </a:t>
            </a:r>
            <a:r>
              <a:rPr lang="en-US" dirty="0"/>
              <a:t>Richard Shiffrin</a:t>
            </a:r>
            <a:r>
              <a:rPr lang="ar-IQ" dirty="0"/>
              <a:t> وآخرين. </a:t>
            </a:r>
          </a:p>
          <a:p>
            <a:pPr marL="0" indent="0">
              <a:buNone/>
            </a:pPr>
            <a:r>
              <a:rPr lang="ar-IQ" sz="2000" dirty="0"/>
              <a:t>مهدت كل هذه التوجهات التي آمنت بوجود حالات ذهنية داخلية وعلى العكس من السلوكية الطريق لظهور علم النفس المعرفي </a:t>
            </a:r>
            <a:r>
              <a:rPr lang="en-US" sz="2000" dirty="0"/>
              <a:t>Cognitive psychology </a:t>
            </a:r>
            <a:r>
              <a:rPr lang="ar-IQ" sz="2000" dirty="0"/>
              <a:t> الذي أصبح النموذج المسيطر لدراسة الإنسان مع بدايات العقد السابع من القرن العشرين. </a:t>
            </a:r>
          </a:p>
        </p:txBody>
      </p:sp>
      <p:pic>
        <p:nvPicPr>
          <p:cNvPr id="2" name="Picture 1"/>
          <p:cNvPicPr>
            <a:picLocks noChangeAspect="1"/>
          </p:cNvPicPr>
          <p:nvPr/>
        </p:nvPicPr>
        <p:blipFill>
          <a:blip r:embed="rId2" cstate="print"/>
          <a:stretch>
            <a:fillRect/>
          </a:stretch>
        </p:blipFill>
        <p:spPr>
          <a:xfrm>
            <a:off x="7775575" y="884237"/>
            <a:ext cx="1885950" cy="2333625"/>
          </a:xfrm>
          <a:prstGeom prst="rect">
            <a:avLst/>
          </a:prstGeom>
        </p:spPr>
      </p:pic>
      <p:pic>
        <p:nvPicPr>
          <p:cNvPr id="4" name="Picture 3"/>
          <p:cNvPicPr>
            <a:picLocks noChangeAspect="1"/>
          </p:cNvPicPr>
          <p:nvPr/>
        </p:nvPicPr>
        <p:blipFill>
          <a:blip r:embed="rId3" cstate="print"/>
          <a:stretch>
            <a:fillRect/>
          </a:stretch>
        </p:blipFill>
        <p:spPr>
          <a:xfrm>
            <a:off x="5160962" y="884237"/>
            <a:ext cx="1885950" cy="2333625"/>
          </a:xfrm>
          <a:prstGeom prst="rect">
            <a:avLst/>
          </a:prstGeom>
        </p:spPr>
      </p:pic>
    </p:spTree>
    <p:extLst>
      <p:ext uri="{BB962C8B-B14F-4D97-AF65-F5344CB8AC3E}">
        <p14:creationId xmlns:p14="http://schemas.microsoft.com/office/powerpoint/2010/main" val="2876054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1079500"/>
            <a:ext cx="8915400" cy="5378450"/>
          </a:xfrm>
        </p:spPr>
        <p:txBody>
          <a:bodyPr>
            <a:normAutofit/>
          </a:bodyPr>
          <a:lstStyle/>
          <a:p>
            <a:pPr marL="0" indent="0" algn="r" rtl="1">
              <a:buNone/>
            </a:pPr>
            <a:endParaRPr lang="ar-IQ" sz="2000" dirty="0"/>
          </a:p>
          <a:p>
            <a:pPr marL="0" indent="0" algn="r" rtl="1">
              <a:buNone/>
            </a:pPr>
            <a:endParaRPr lang="ar-IQ" sz="2000" dirty="0"/>
          </a:p>
          <a:p>
            <a:pPr marL="0" indent="0" algn="r" rtl="1">
              <a:buNone/>
            </a:pPr>
            <a:endParaRPr lang="ar-IQ" sz="2000" dirty="0"/>
          </a:p>
          <a:p>
            <a:pPr marL="0" indent="0" algn="r" rtl="1">
              <a:buNone/>
            </a:pPr>
            <a:endParaRPr lang="ar-IQ" sz="2000" dirty="0"/>
          </a:p>
          <a:p>
            <a:pPr marL="0" indent="0" algn="r" rtl="1">
              <a:buNone/>
            </a:pPr>
            <a:endParaRPr lang="ar-IQ" sz="2000" dirty="0"/>
          </a:p>
          <a:p>
            <a:pPr marL="0" indent="0" algn="r" rtl="1">
              <a:buNone/>
            </a:pPr>
            <a:endParaRPr lang="ar-IQ" sz="2000" dirty="0"/>
          </a:p>
          <a:p>
            <a:pPr marL="0" indent="0" algn="r" rtl="1">
              <a:buNone/>
            </a:pPr>
            <a:endParaRPr lang="ar-IQ" sz="2000" dirty="0"/>
          </a:p>
          <a:p>
            <a:pPr marL="0" indent="0" algn="r" rtl="1">
              <a:buNone/>
            </a:pPr>
            <a:r>
              <a:rPr lang="ar-IQ" sz="2000" dirty="0"/>
              <a:t>لقد أصبح الربط بين الدماغ  </a:t>
            </a:r>
            <a:r>
              <a:rPr lang="en-US" sz="2000" dirty="0"/>
              <a:t>brain </a:t>
            </a:r>
            <a:r>
              <a:rPr lang="ar-IQ" sz="2000" dirty="0"/>
              <a:t> ووظائف الجهاز العصبي شيئا شائعا، ويرجع هذا جزئيا إلى الأعمال التجريبية لعلماء أمثال جارلس شيرنجتن </a:t>
            </a:r>
            <a:r>
              <a:rPr lang="en-US" sz="2000" dirty="0"/>
              <a:t>Charles Sherrington </a:t>
            </a:r>
            <a:r>
              <a:rPr lang="ar-IQ" sz="2000" dirty="0"/>
              <a:t> ودونالد هب </a:t>
            </a:r>
            <a:r>
              <a:rPr lang="en-US" sz="2000" dirty="0"/>
              <a:t>Donald Hebb، </a:t>
            </a:r>
            <a:r>
              <a:rPr lang="ar-IQ" sz="2000" dirty="0"/>
              <a:t>وكذلك من خلال الدراسات على اللذين لديهم إصابات في الرأس المصابين في أدمغتهم  </a:t>
            </a:r>
            <a:r>
              <a:rPr lang="en-US" sz="2000" dirty="0"/>
              <a:t>brain injury </a:t>
            </a:r>
            <a:r>
              <a:rPr lang="ar-IQ" sz="2000" dirty="0"/>
              <a:t> انظر إلى علم النفس المعرفي العصبي </a:t>
            </a:r>
            <a:r>
              <a:rPr lang="en-US" sz="2000" dirty="0"/>
              <a:t>cognitive neuropsychology</a:t>
            </a:r>
            <a:r>
              <a:rPr lang="ar-IQ" sz="2000" dirty="0"/>
              <a:t>.</a:t>
            </a:r>
          </a:p>
          <a:p>
            <a:pPr marL="0" indent="0" algn="r" rtl="1">
              <a:buNone/>
            </a:pPr>
            <a:r>
              <a:rPr lang="ar-IQ" sz="2000" dirty="0"/>
              <a:t>ومع التطور في تقنية القياس الدقيق لوظائف الدماغ، أصبح علم النفس العصبي وعلم الأعصاب المعرفي </a:t>
            </a:r>
            <a:r>
              <a:rPr lang="en-US" sz="2000" dirty="0"/>
              <a:t>cognitive neuroscience </a:t>
            </a:r>
            <a:r>
              <a:rPr lang="ar-IQ" sz="2000" dirty="0"/>
              <a:t> احد أهم ميادين علم النفس المعاصر. </a:t>
            </a:r>
          </a:p>
        </p:txBody>
      </p:sp>
      <p:pic>
        <p:nvPicPr>
          <p:cNvPr id="2" name="Picture 1"/>
          <p:cNvPicPr>
            <a:picLocks noChangeAspect="1"/>
          </p:cNvPicPr>
          <p:nvPr/>
        </p:nvPicPr>
        <p:blipFill>
          <a:blip r:embed="rId2" cstate="print"/>
          <a:stretch>
            <a:fillRect/>
          </a:stretch>
        </p:blipFill>
        <p:spPr>
          <a:xfrm>
            <a:off x="8470900" y="1079500"/>
            <a:ext cx="3033712" cy="2813050"/>
          </a:xfrm>
          <a:prstGeom prst="rect">
            <a:avLst/>
          </a:prstGeom>
        </p:spPr>
      </p:pic>
      <p:pic>
        <p:nvPicPr>
          <p:cNvPr id="4" name="Picture 3"/>
          <p:cNvPicPr>
            <a:picLocks noChangeAspect="1"/>
          </p:cNvPicPr>
          <p:nvPr/>
        </p:nvPicPr>
        <p:blipFill>
          <a:blip r:embed="rId3" cstate="print"/>
          <a:stretch>
            <a:fillRect/>
          </a:stretch>
        </p:blipFill>
        <p:spPr>
          <a:xfrm>
            <a:off x="5054600" y="1079500"/>
            <a:ext cx="2974975" cy="2813050"/>
          </a:xfrm>
          <a:prstGeom prst="rect">
            <a:avLst/>
          </a:prstGeom>
        </p:spPr>
      </p:pic>
    </p:spTree>
    <p:extLst>
      <p:ext uri="{BB962C8B-B14F-4D97-AF65-F5344CB8AC3E}">
        <p14:creationId xmlns:p14="http://schemas.microsoft.com/office/powerpoint/2010/main" val="3489040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711200"/>
            <a:ext cx="8915400" cy="5695950"/>
          </a:xfrm>
        </p:spPr>
        <p:txBody>
          <a:bodyPr>
            <a:normAutofit/>
          </a:bodyPr>
          <a:lstStyle/>
          <a:p>
            <a:pPr marL="0" indent="0" algn="r" rtl="1">
              <a:buNone/>
            </a:pPr>
            <a:endParaRPr lang="ar-IQ" dirty="0"/>
          </a:p>
          <a:p>
            <a:pPr marL="0" indent="0" algn="r" rtl="1">
              <a:buNone/>
            </a:pPr>
            <a:r>
              <a:rPr lang="ar-IQ" dirty="0"/>
              <a:t> </a:t>
            </a:r>
          </a:p>
          <a:p>
            <a:pPr marL="0" indent="0" algn="r" rtl="1">
              <a:buNone/>
            </a:pPr>
            <a:endParaRPr lang="ar-IQ" dirty="0"/>
          </a:p>
          <a:p>
            <a:pPr marL="0" indent="0" algn="r" rtl="1">
              <a:buNone/>
            </a:pPr>
            <a:endParaRPr lang="ar-IQ" dirty="0"/>
          </a:p>
          <a:p>
            <a:pPr marL="0" indent="0" algn="r" rtl="1">
              <a:buNone/>
            </a:pPr>
            <a:endParaRPr lang="ar-IQ" dirty="0"/>
          </a:p>
          <a:p>
            <a:pPr marL="0" indent="0" algn="r" rtl="1">
              <a:buNone/>
            </a:pPr>
            <a:endParaRPr lang="ar-IQ" dirty="0"/>
          </a:p>
          <a:p>
            <a:pPr marL="0" indent="0" algn="r" rtl="1">
              <a:buNone/>
            </a:pPr>
            <a:endParaRPr lang="ar-IQ" dirty="0"/>
          </a:p>
          <a:p>
            <a:pPr marL="0" indent="0" algn="r" rtl="1">
              <a:buNone/>
            </a:pPr>
            <a:r>
              <a:rPr lang="ar-IQ" sz="2000" dirty="0"/>
              <a:t>لم يكن العديد من علماء النفس سعداء بما يلاحظونه من طوفان للنماذج الميكانيكية </a:t>
            </a:r>
            <a:r>
              <a:rPr lang="en-US" sz="2000" dirty="0"/>
              <a:t>mechanical' models </a:t>
            </a:r>
            <a:r>
              <a:rPr lang="ar-IQ" sz="2000" dirty="0"/>
              <a:t> للعقل وللطبيعة الإنسانية. </a:t>
            </a:r>
          </a:p>
          <a:p>
            <a:pPr marL="0" indent="0" algn="r" rtl="1">
              <a:buNone/>
            </a:pPr>
            <a:r>
              <a:rPr lang="ar-IQ" sz="2000" dirty="0"/>
              <a:t>لهذا ظهرت توجهات مناقضة تماما لهذه التوجهات، مثل علم النفس التحليلي </a:t>
            </a:r>
            <a:r>
              <a:rPr lang="en-US" sz="2000" dirty="0"/>
              <a:t>Analytical Psychology </a:t>
            </a:r>
            <a:r>
              <a:rPr lang="ar-IQ" sz="2000" dirty="0"/>
              <a:t> لكارل يونج الذي حاول إرجاع علم النفس إلى جذوره الروحية الأولى. </a:t>
            </a:r>
          </a:p>
          <a:p>
            <a:pPr marL="0" indent="0" algn="r" rtl="1">
              <a:buNone/>
            </a:pPr>
            <a:r>
              <a:rPr lang="ar-IQ" sz="2000" dirty="0"/>
              <a:t>بينما حاول علماء آخرين أمثال سرج مسكوفسي </a:t>
            </a:r>
            <a:r>
              <a:rPr lang="en-US" sz="2000" dirty="0"/>
              <a:t>Serge Moscovici </a:t>
            </a:r>
            <a:r>
              <a:rPr lang="ar-IQ" sz="2000" dirty="0"/>
              <a:t> وجيرارد دُفين </a:t>
            </a:r>
            <a:r>
              <a:rPr lang="en-US" sz="2000" dirty="0"/>
              <a:t>Gerard Duveen، </a:t>
            </a:r>
            <a:r>
              <a:rPr lang="ar-IQ" sz="2000" dirty="0"/>
              <a:t>تأطير علم النفس بإطار اجتماعي، باعتبار ان طبيعة السلوك والفكر هي طبيعة اجتماعية في جوهرها.</a:t>
            </a:r>
          </a:p>
        </p:txBody>
      </p:sp>
      <p:pic>
        <p:nvPicPr>
          <p:cNvPr id="2" name="Picture 1"/>
          <p:cNvPicPr>
            <a:picLocks noChangeAspect="1"/>
          </p:cNvPicPr>
          <p:nvPr/>
        </p:nvPicPr>
        <p:blipFill>
          <a:blip r:embed="rId2" cstate="print"/>
          <a:stretch>
            <a:fillRect/>
          </a:stretch>
        </p:blipFill>
        <p:spPr>
          <a:xfrm>
            <a:off x="5606309" y="742950"/>
            <a:ext cx="2698447" cy="2889250"/>
          </a:xfrm>
          <a:prstGeom prst="rect">
            <a:avLst/>
          </a:prstGeom>
        </p:spPr>
      </p:pic>
      <p:pic>
        <p:nvPicPr>
          <p:cNvPr id="4" name="Picture 3"/>
          <p:cNvPicPr>
            <a:picLocks noChangeAspect="1"/>
          </p:cNvPicPr>
          <p:nvPr/>
        </p:nvPicPr>
        <p:blipFill>
          <a:blip r:embed="rId3" cstate="print"/>
          <a:stretch>
            <a:fillRect/>
          </a:stretch>
        </p:blipFill>
        <p:spPr>
          <a:xfrm>
            <a:off x="2649168" y="815975"/>
            <a:ext cx="2655606" cy="2743200"/>
          </a:xfrm>
          <a:prstGeom prst="rect">
            <a:avLst/>
          </a:prstGeom>
        </p:spPr>
      </p:pic>
      <p:pic>
        <p:nvPicPr>
          <p:cNvPr id="5" name="Picture 4"/>
          <p:cNvPicPr>
            <a:picLocks noChangeAspect="1"/>
          </p:cNvPicPr>
          <p:nvPr/>
        </p:nvPicPr>
        <p:blipFill>
          <a:blip r:embed="rId4" cstate="print"/>
          <a:stretch>
            <a:fillRect/>
          </a:stretch>
        </p:blipFill>
        <p:spPr>
          <a:xfrm>
            <a:off x="8462223" y="779462"/>
            <a:ext cx="2704731" cy="2816225"/>
          </a:xfrm>
          <a:prstGeom prst="rect">
            <a:avLst/>
          </a:prstGeom>
        </p:spPr>
      </p:pic>
    </p:spTree>
    <p:extLst>
      <p:ext uri="{BB962C8B-B14F-4D97-AF65-F5344CB8AC3E}">
        <p14:creationId xmlns:p14="http://schemas.microsoft.com/office/powerpoint/2010/main" val="2926012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755650"/>
            <a:ext cx="8915400" cy="5556250"/>
          </a:xfrm>
        </p:spPr>
        <p:txBody>
          <a:bodyPr>
            <a:normAutofit/>
          </a:bodyPr>
          <a:lstStyle/>
          <a:p>
            <a:pPr marL="0" indent="0" algn="r" rtl="1">
              <a:buNone/>
            </a:pPr>
            <a:endParaRPr lang="ar-IQ" sz="2000" dirty="0"/>
          </a:p>
          <a:p>
            <a:pPr marL="0" indent="0" algn="r" rtl="1">
              <a:buNone/>
            </a:pPr>
            <a:endParaRPr lang="ar-IQ" sz="2000" dirty="0"/>
          </a:p>
          <a:p>
            <a:pPr marL="0" indent="0" algn="r" rtl="1">
              <a:buNone/>
            </a:pPr>
            <a:endParaRPr lang="ar-IQ" sz="2000" dirty="0"/>
          </a:p>
          <a:p>
            <a:pPr marL="0" indent="0" algn="r" rtl="1">
              <a:buNone/>
            </a:pPr>
            <a:endParaRPr lang="ar-IQ" sz="2000" dirty="0"/>
          </a:p>
          <a:p>
            <a:pPr marL="0" indent="0" algn="r" rtl="1">
              <a:buNone/>
            </a:pPr>
            <a:endParaRPr lang="ar-IQ" sz="2000" dirty="0"/>
          </a:p>
          <a:p>
            <a:pPr marL="0" indent="0" algn="r" rtl="1">
              <a:buNone/>
            </a:pPr>
            <a:endParaRPr lang="ar-IQ" sz="2000" dirty="0"/>
          </a:p>
          <a:p>
            <a:pPr marL="0" indent="0" algn="r" rtl="1">
              <a:buNone/>
            </a:pPr>
            <a:endParaRPr lang="ar-IQ" sz="2000" dirty="0"/>
          </a:p>
          <a:p>
            <a:pPr marL="0" indent="0" algn="r" rtl="1">
              <a:buNone/>
            </a:pPr>
            <a:endParaRPr lang="ar-IQ" sz="2000" dirty="0"/>
          </a:p>
          <a:p>
            <a:pPr marL="0" indent="0" algn="r" rtl="1">
              <a:buNone/>
            </a:pPr>
            <a:r>
              <a:rPr lang="ar-IQ" sz="2000" dirty="0"/>
              <a:t>أول من فتح مشروع السلوكية هو الروسي بافلوف. ولكن أنتفل تأثير أفكاره وبسرعة الى أمريكا ليحملها علماء أمثال واطسن </a:t>
            </a:r>
            <a:r>
              <a:rPr lang="en-US" sz="2000" dirty="0"/>
              <a:t>John B. Watson، </a:t>
            </a:r>
            <a:r>
              <a:rPr lang="ar-IQ" sz="2000" dirty="0"/>
              <a:t>وثورنديك </a:t>
            </a:r>
            <a:r>
              <a:rPr lang="en-US" sz="2000" dirty="0"/>
              <a:t>Edward Thorndike، </a:t>
            </a:r>
            <a:r>
              <a:rPr lang="ar-IQ" sz="2000" dirty="0"/>
              <a:t>و سكنر </a:t>
            </a:r>
            <a:r>
              <a:rPr lang="en-US" sz="2000" dirty="0"/>
              <a:t>B.F. Skinner </a:t>
            </a:r>
            <a:r>
              <a:rPr lang="ar-IQ" sz="2000" dirty="0"/>
              <a:t> لقد طرح هؤلاء العلماء فكرة ان يصبح </a:t>
            </a:r>
            <a:r>
              <a:rPr lang="ar-IQ" sz="2000" b="1" u="sng" dirty="0">
                <a:solidFill>
                  <a:srgbClr val="FF0000"/>
                </a:solidFill>
              </a:rPr>
              <a:t>علم النفس علما للسلوك</a:t>
            </a:r>
            <a:r>
              <a:rPr lang="ar-IQ" sz="2000" dirty="0"/>
              <a:t>، </a:t>
            </a:r>
            <a:r>
              <a:rPr lang="ar-IQ" sz="2000" b="1" u="sng" dirty="0">
                <a:solidFill>
                  <a:srgbClr val="FF0000"/>
                </a:solidFill>
              </a:rPr>
              <a:t>وليس علما للعقل أو النفس</a:t>
            </a:r>
            <a:r>
              <a:rPr lang="ar-IQ" sz="2000" dirty="0"/>
              <a:t>.</a:t>
            </a:r>
          </a:p>
          <a:p>
            <a:pPr marL="0" indent="0" algn="r" rtl="1">
              <a:buNone/>
            </a:pPr>
            <a:r>
              <a:rPr lang="ar-IQ" sz="2000" dirty="0"/>
              <a:t> لقد </a:t>
            </a:r>
            <a:r>
              <a:rPr lang="ar-IQ" sz="2000" b="1" u="sng" dirty="0">
                <a:solidFill>
                  <a:srgbClr val="00B0F0"/>
                </a:solidFill>
              </a:rPr>
              <a:t>رفضوا فكرة إمكانية دراسة العمليات الذهنية الداخلية مثل المعتقدات، والرغبات، أو الأهداف، والإتجاهات بطريقة علمية</a:t>
            </a:r>
            <a:r>
              <a:rPr lang="ar-IQ" sz="2000" dirty="0"/>
              <a:t>. </a:t>
            </a:r>
          </a:p>
        </p:txBody>
      </p:sp>
      <p:pic>
        <p:nvPicPr>
          <p:cNvPr id="2" name="Picture 1"/>
          <p:cNvPicPr>
            <a:picLocks noChangeAspect="1"/>
          </p:cNvPicPr>
          <p:nvPr/>
        </p:nvPicPr>
        <p:blipFill>
          <a:blip r:embed="rId2" cstate="print"/>
          <a:stretch>
            <a:fillRect/>
          </a:stretch>
        </p:blipFill>
        <p:spPr>
          <a:xfrm>
            <a:off x="8724900" y="755650"/>
            <a:ext cx="2470150" cy="3365500"/>
          </a:xfrm>
          <a:prstGeom prst="rect">
            <a:avLst/>
          </a:prstGeom>
        </p:spPr>
      </p:pic>
      <p:pic>
        <p:nvPicPr>
          <p:cNvPr id="4" name="Picture 3"/>
          <p:cNvPicPr>
            <a:picLocks noChangeAspect="1"/>
          </p:cNvPicPr>
          <p:nvPr/>
        </p:nvPicPr>
        <p:blipFill>
          <a:blip r:embed="rId3" cstate="print"/>
          <a:stretch>
            <a:fillRect/>
          </a:stretch>
        </p:blipFill>
        <p:spPr>
          <a:xfrm>
            <a:off x="5759450" y="755650"/>
            <a:ext cx="2736850" cy="3365499"/>
          </a:xfrm>
          <a:prstGeom prst="rect">
            <a:avLst/>
          </a:prstGeom>
        </p:spPr>
      </p:pic>
      <p:pic>
        <p:nvPicPr>
          <p:cNvPr id="5" name="Picture 4"/>
          <p:cNvPicPr>
            <a:picLocks noChangeAspect="1"/>
          </p:cNvPicPr>
          <p:nvPr/>
        </p:nvPicPr>
        <p:blipFill>
          <a:blip r:embed="rId4" cstate="print"/>
          <a:stretch>
            <a:fillRect/>
          </a:stretch>
        </p:blipFill>
        <p:spPr>
          <a:xfrm>
            <a:off x="2706688" y="755651"/>
            <a:ext cx="2730500" cy="3429000"/>
          </a:xfrm>
          <a:prstGeom prst="rect">
            <a:avLst/>
          </a:prstGeom>
        </p:spPr>
      </p:pic>
    </p:spTree>
    <p:extLst>
      <p:ext uri="{BB962C8B-B14F-4D97-AF65-F5344CB8AC3E}">
        <p14:creationId xmlns:p14="http://schemas.microsoft.com/office/powerpoint/2010/main" val="1103994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r" rtl="1">
              <a:buNone/>
            </a:pPr>
            <a:endParaRPr lang="ar-IQ" sz="2000" dirty="0"/>
          </a:p>
          <a:p>
            <a:pPr marL="0" indent="0" algn="r" rtl="1">
              <a:buNone/>
            </a:pPr>
            <a:endParaRPr lang="ar-IQ" sz="2000" dirty="0"/>
          </a:p>
          <a:p>
            <a:pPr marL="0" indent="0" algn="r" rtl="1">
              <a:buNone/>
            </a:pPr>
            <a:r>
              <a:rPr lang="ar-IQ" sz="2000" dirty="0"/>
              <a:t>لقد أشار واطسن في مقالته المعنونة " </a:t>
            </a:r>
            <a:r>
              <a:rPr lang="ar-IQ" sz="2000" i="1" dirty="0"/>
              <a:t>علم النفس كما يراه متخصص سلوكي</a:t>
            </a:r>
            <a:r>
              <a:rPr lang="ar-IQ" sz="2000" dirty="0"/>
              <a:t>" </a:t>
            </a:r>
            <a:r>
              <a:rPr lang="en-US" sz="2000" dirty="0"/>
              <a:t>Psychology as the Behaviorist Views It</a:t>
            </a:r>
            <a:r>
              <a:rPr lang="ar-IQ" sz="2000" dirty="0"/>
              <a:t> في العام 1913، إلى ان </a:t>
            </a:r>
            <a:r>
              <a:rPr lang="ar-IQ" sz="2000" b="1" u="sng" dirty="0">
                <a:solidFill>
                  <a:srgbClr val="C00000"/>
                </a:solidFill>
              </a:rPr>
              <a:t>علم النفس هو ... "فرع تجريبي موضوعي خالص من فروع العلوم الطبيعية"</a:t>
            </a:r>
            <a:r>
              <a:rPr lang="ar-IQ" sz="2000" dirty="0"/>
              <a:t>،</a:t>
            </a:r>
          </a:p>
          <a:p>
            <a:pPr marL="0" indent="0" algn="r" rtl="1">
              <a:buNone/>
            </a:pPr>
            <a:r>
              <a:rPr lang="ar-IQ" sz="2000" dirty="0"/>
              <a:t> ".. وان منهج الاستبطان لا يمكن ان يكون احد مناهج البحث المعتمدة فيه"، </a:t>
            </a:r>
          </a:p>
          <a:p>
            <a:pPr marL="0" indent="0" algn="r" rtl="1">
              <a:buNone/>
            </a:pPr>
            <a:r>
              <a:rPr lang="ar-IQ" sz="2000" dirty="0"/>
              <a:t>"..كما </a:t>
            </a:r>
            <a:r>
              <a:rPr lang="ar-IQ" sz="2000" b="1" u="sng" dirty="0">
                <a:solidFill>
                  <a:srgbClr val="C00000"/>
                </a:solidFill>
              </a:rPr>
              <a:t>ان عالم السلوك لا يرى أي خط فاصل بين الإنسان والبهيمة </a:t>
            </a:r>
            <a:r>
              <a:rPr lang="en-US" sz="2000" dirty="0"/>
              <a:t>brute</a:t>
            </a:r>
            <a:r>
              <a:rPr lang="ar-IQ" sz="2000" dirty="0"/>
              <a:t> ".</a:t>
            </a:r>
            <a:endParaRPr lang="en-US" sz="2000" dirty="0"/>
          </a:p>
          <a:p>
            <a:pPr marL="0" indent="0" algn="r" rtl="1">
              <a:buNone/>
            </a:pPr>
            <a:endParaRPr lang="ar-IQ" sz="2000" dirty="0"/>
          </a:p>
        </p:txBody>
      </p:sp>
    </p:spTree>
    <p:extLst>
      <p:ext uri="{BB962C8B-B14F-4D97-AF65-F5344CB8AC3E}">
        <p14:creationId xmlns:p14="http://schemas.microsoft.com/office/powerpoint/2010/main" val="1451236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r" rtl="1">
              <a:buNone/>
            </a:pPr>
            <a:endParaRPr lang="ar-IQ" sz="2000" dirty="0"/>
          </a:p>
          <a:p>
            <a:pPr marL="0" indent="0" algn="r" rtl="1">
              <a:buNone/>
            </a:pPr>
            <a:endParaRPr lang="ar-IQ" sz="2000" dirty="0"/>
          </a:p>
          <a:p>
            <a:pPr marL="0" indent="0" algn="r" rtl="1">
              <a:buNone/>
            </a:pPr>
            <a:r>
              <a:rPr lang="ar-IQ" sz="2000" dirty="0"/>
              <a:t>لقد كانت للسلوكية سيادة نسبية في علم النفس في بدايات القرن العشرين، ويرجع هذا والى حد كبير إلى الابتكار والنجاح في الجوانب التطبيقية لأفكار هذه المدرسة. </a:t>
            </a:r>
          </a:p>
        </p:txBody>
      </p:sp>
    </p:spTree>
    <p:extLst>
      <p:ext uri="{BB962C8B-B14F-4D97-AF65-F5344CB8AC3E}">
        <p14:creationId xmlns:p14="http://schemas.microsoft.com/office/powerpoint/2010/main" val="3793150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1340284"/>
            <a:ext cx="8915400" cy="5225615"/>
          </a:xfrm>
        </p:spPr>
        <p:txBody>
          <a:bodyPr>
            <a:normAutofit/>
          </a:bodyPr>
          <a:lstStyle/>
          <a:p>
            <a:pPr marL="0" indent="0" algn="r" rtl="1">
              <a:buNone/>
            </a:pPr>
            <a:endParaRPr lang="ar-IQ" sz="2000" dirty="0"/>
          </a:p>
          <a:p>
            <a:pPr marL="0" indent="0" algn="r" rtl="1">
              <a:buNone/>
            </a:pPr>
            <a:r>
              <a:rPr lang="ar-IQ" sz="2000" dirty="0"/>
              <a:t>ولكن على الرغم من ان السلوكية قدمت بعض الاكتشافات </a:t>
            </a:r>
          </a:p>
          <a:p>
            <a:pPr marL="0" indent="0" algn="r" rtl="1">
              <a:buNone/>
            </a:pPr>
            <a:r>
              <a:rPr lang="ar-IQ" sz="2000" dirty="0"/>
              <a:t>المهمة، إلا انها لم تكن قادرة على تقديم نظرية قيادية </a:t>
            </a:r>
          </a:p>
          <a:p>
            <a:pPr marL="0" indent="0" algn="r" rtl="1">
              <a:buNone/>
            </a:pPr>
            <a:r>
              <a:rPr lang="ar-IQ" sz="2000" dirty="0"/>
              <a:t>للسلوك الإنساني. وبدأت تتلقى الإنتقادات وعلى أصعدة</a:t>
            </a:r>
          </a:p>
          <a:p>
            <a:pPr marL="0" indent="0" algn="r" rtl="1">
              <a:buNone/>
            </a:pPr>
            <a:r>
              <a:rPr lang="ar-IQ" sz="2000" dirty="0"/>
              <a:t>شتى من مناهج وتيارات نفسية وفكرية جديدة. </a:t>
            </a:r>
          </a:p>
          <a:p>
            <a:pPr marL="0" indent="0" algn="r" rtl="1">
              <a:buNone/>
            </a:pPr>
            <a:r>
              <a:rPr lang="ar-IQ" sz="2000" dirty="0"/>
              <a:t>يلخص </a:t>
            </a:r>
            <a:r>
              <a:rPr lang="ar-IQ" sz="2000" dirty="0">
                <a:highlight>
                  <a:srgbClr val="FFFF00"/>
                </a:highlight>
              </a:rPr>
              <a:t>أستاذ اللسانيات والفيلسوف نعوم شومسكي</a:t>
            </a:r>
          </a:p>
          <a:p>
            <a:pPr marL="0" indent="0" algn="r" rtl="1">
              <a:buNone/>
            </a:pPr>
            <a:r>
              <a:rPr lang="en-US" sz="2000" dirty="0"/>
              <a:t>Noam Chomsky </a:t>
            </a:r>
            <a:r>
              <a:rPr lang="ar-IQ" sz="2000" dirty="0"/>
              <a:t> كتاب سكنر المعنون السلوك اللغوي</a:t>
            </a:r>
          </a:p>
          <a:p>
            <a:pPr marL="0" indent="0" algn="r" rtl="1">
              <a:buNone/>
            </a:pPr>
            <a:r>
              <a:rPr lang="en-US" sz="2000" dirty="0"/>
              <a:t>Verbal Behavior </a:t>
            </a:r>
            <a:r>
              <a:rPr lang="ar-IQ" sz="2000" dirty="0"/>
              <a:t> على انه يهدف إلى تفسير كيفية </a:t>
            </a:r>
          </a:p>
          <a:p>
            <a:pPr marL="0" indent="0" algn="r" rtl="1">
              <a:buNone/>
            </a:pPr>
            <a:r>
              <a:rPr lang="ar-IQ" sz="2000" dirty="0"/>
              <a:t>اكتساب اللغة بمنظار سلوكي. ويشير شومسكي في </a:t>
            </a:r>
          </a:p>
          <a:p>
            <a:pPr marL="0" indent="0" algn="r" rtl="1">
              <a:buNone/>
            </a:pPr>
            <a:r>
              <a:rPr lang="ar-IQ" sz="2000" dirty="0"/>
              <a:t>هذا الصدد </a:t>
            </a:r>
            <a:r>
              <a:rPr lang="ar-IQ" sz="2000" dirty="0">
                <a:highlight>
                  <a:srgbClr val="FFFF00"/>
                </a:highlight>
              </a:rPr>
              <a:t>ان اللغة لا يمكن  تعلمها بشكل كلي من خلال الاشراط، </a:t>
            </a:r>
            <a:r>
              <a:rPr lang="ar-IQ" sz="2000" dirty="0"/>
              <a:t>وهذا يتضح – والكلام لشومسكي – من خلال قدرة الناس على إنتاج جمل فريدة في بناءها ومعناها وهذا لا يمكن ان يتم من خلال الخبرة باللغة الاعتيادية،</a:t>
            </a:r>
            <a:r>
              <a:rPr lang="ar-IQ" sz="2000" dirty="0">
                <a:highlight>
                  <a:srgbClr val="FFFF00"/>
                </a:highlight>
              </a:rPr>
              <a:t> ولكن هذا يستدعي وجود حالات ذهنية داخلية رفضتها السلوكية واعتبرتها أشياء مضللة</a:t>
            </a:r>
            <a:r>
              <a:rPr lang="ar-IQ" sz="2000" dirty="0"/>
              <a:t>.</a:t>
            </a:r>
          </a:p>
        </p:txBody>
      </p:sp>
      <p:pic>
        <p:nvPicPr>
          <p:cNvPr id="2" name="Picture 1"/>
          <p:cNvPicPr>
            <a:picLocks noChangeAspect="1"/>
          </p:cNvPicPr>
          <p:nvPr/>
        </p:nvPicPr>
        <p:blipFill>
          <a:blip r:embed="rId2" cstate="print"/>
          <a:stretch>
            <a:fillRect/>
          </a:stretch>
        </p:blipFill>
        <p:spPr>
          <a:xfrm>
            <a:off x="2487026" y="1692602"/>
            <a:ext cx="2870200" cy="2976563"/>
          </a:xfrm>
          <a:prstGeom prst="rect">
            <a:avLst/>
          </a:prstGeom>
        </p:spPr>
      </p:pic>
    </p:spTree>
    <p:extLst>
      <p:ext uri="{BB962C8B-B14F-4D97-AF65-F5344CB8AC3E}">
        <p14:creationId xmlns:p14="http://schemas.microsoft.com/office/powerpoint/2010/main" val="1762376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1941534"/>
            <a:ext cx="8915400" cy="3969688"/>
          </a:xfrm>
        </p:spPr>
        <p:txBody>
          <a:bodyPr>
            <a:normAutofit/>
          </a:bodyPr>
          <a:lstStyle/>
          <a:p>
            <a:pPr marL="0" indent="0" algn="r" rtl="1">
              <a:buNone/>
            </a:pPr>
            <a:endParaRPr lang="ar-IQ" sz="2000" dirty="0"/>
          </a:p>
          <a:p>
            <a:pPr marL="0" indent="0" algn="r" rtl="1">
              <a:buNone/>
            </a:pPr>
            <a:r>
              <a:rPr lang="ar-IQ" sz="2000" dirty="0"/>
              <a:t>وبشكل مشابه فان العمل الذي قام به بندورا</a:t>
            </a:r>
          </a:p>
          <a:p>
            <a:pPr marL="0" indent="0" algn="r" rtl="1">
              <a:buNone/>
            </a:pPr>
            <a:r>
              <a:rPr lang="en-US" sz="2000" dirty="0"/>
              <a:t>Albert Bandura </a:t>
            </a:r>
            <a:r>
              <a:rPr lang="ar-IQ" sz="2000" dirty="0"/>
              <a:t> والذي اظهر من خلاله </a:t>
            </a:r>
            <a:r>
              <a:rPr lang="ar-IQ" sz="2000" dirty="0">
                <a:highlight>
                  <a:srgbClr val="FFFF00"/>
                </a:highlight>
              </a:rPr>
              <a:t>ان الأطفال </a:t>
            </a:r>
          </a:p>
          <a:p>
            <a:pPr marL="0" indent="0" algn="r" rtl="1">
              <a:buNone/>
            </a:pPr>
            <a:r>
              <a:rPr lang="ar-IQ" sz="2000" dirty="0">
                <a:highlight>
                  <a:srgbClr val="FFFF00"/>
                </a:highlight>
              </a:rPr>
              <a:t>يمكن ان يتعلموا من خلال الملاحظة الاجتماعية</a:t>
            </a:r>
          </a:p>
          <a:p>
            <a:pPr marL="0" indent="0" algn="r" rtl="1">
              <a:buNone/>
            </a:pPr>
            <a:r>
              <a:rPr lang="en-US" sz="2000" dirty="0">
                <a:highlight>
                  <a:srgbClr val="FFFF00"/>
                </a:highlight>
              </a:rPr>
              <a:t>social observation</a:t>
            </a:r>
            <a:r>
              <a:rPr lang="ar-IQ" sz="2000" dirty="0">
                <a:highlight>
                  <a:srgbClr val="FFFF00"/>
                </a:highlight>
              </a:rPr>
              <a:t> وليس من خلال الثواب والعقاب فقط</a:t>
            </a:r>
            <a:r>
              <a:rPr lang="ar-IQ" sz="2000" dirty="0"/>
              <a:t>، </a:t>
            </a:r>
          </a:p>
          <a:p>
            <a:pPr marL="0" indent="0" algn="r" rtl="1">
              <a:buNone/>
            </a:pPr>
            <a:r>
              <a:rPr lang="ar-IQ" sz="2000" dirty="0"/>
              <a:t>وهذا يؤكد التفسير الذي يشير إلى اثر </a:t>
            </a:r>
            <a:r>
              <a:rPr lang="ar-IQ" sz="2000" dirty="0">
                <a:highlight>
                  <a:srgbClr val="FFFF00"/>
                </a:highlight>
              </a:rPr>
              <a:t>التمثلات الداخلية</a:t>
            </a:r>
          </a:p>
          <a:p>
            <a:pPr marL="0" indent="0" algn="r" rtl="1">
              <a:buNone/>
            </a:pPr>
            <a:r>
              <a:rPr lang="ar-IQ" sz="2000" dirty="0"/>
              <a:t> </a:t>
            </a:r>
            <a:r>
              <a:rPr lang="en-US" sz="2000" dirty="0"/>
              <a:t>internal representations</a:t>
            </a:r>
            <a:r>
              <a:rPr lang="ar-IQ" sz="2000" dirty="0"/>
              <a:t>.</a:t>
            </a:r>
          </a:p>
        </p:txBody>
      </p:sp>
      <p:pic>
        <p:nvPicPr>
          <p:cNvPr id="2" name="Picture 1"/>
          <p:cNvPicPr>
            <a:picLocks noChangeAspect="1"/>
          </p:cNvPicPr>
          <p:nvPr/>
        </p:nvPicPr>
        <p:blipFill>
          <a:blip r:embed="rId2" cstate="print"/>
          <a:stretch>
            <a:fillRect/>
          </a:stretch>
        </p:blipFill>
        <p:spPr>
          <a:xfrm>
            <a:off x="2840103" y="1941534"/>
            <a:ext cx="2559050" cy="3048000"/>
          </a:xfrm>
          <a:prstGeom prst="rect">
            <a:avLst/>
          </a:prstGeom>
        </p:spPr>
      </p:pic>
    </p:spTree>
    <p:extLst>
      <p:ext uri="{BB962C8B-B14F-4D97-AF65-F5344CB8AC3E}">
        <p14:creationId xmlns:p14="http://schemas.microsoft.com/office/powerpoint/2010/main" val="1380952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1009650"/>
            <a:ext cx="8915400" cy="4901572"/>
          </a:xfrm>
        </p:spPr>
        <p:txBody>
          <a:bodyPr>
            <a:normAutofit/>
          </a:bodyPr>
          <a:lstStyle/>
          <a:p>
            <a:pPr marL="0" indent="0">
              <a:buNone/>
            </a:pPr>
            <a:endParaRPr lang="ar-IQ" sz="2000" dirty="0"/>
          </a:p>
          <a:p>
            <a:pPr marL="0" indent="0">
              <a:buNone/>
            </a:pPr>
            <a:endParaRPr lang="ar-IQ" sz="2000" dirty="0"/>
          </a:p>
          <a:p>
            <a:pPr marL="0" indent="0">
              <a:buNone/>
            </a:pPr>
            <a:endParaRPr lang="ar-IQ" sz="2000" dirty="0"/>
          </a:p>
          <a:p>
            <a:pPr marL="0" indent="0">
              <a:buNone/>
            </a:pPr>
            <a:endParaRPr lang="ar-IQ" sz="2000" dirty="0"/>
          </a:p>
          <a:p>
            <a:pPr marL="0" indent="0">
              <a:buNone/>
            </a:pPr>
            <a:endParaRPr lang="ar-IQ" sz="2000" dirty="0"/>
          </a:p>
          <a:p>
            <a:pPr marL="0" indent="0">
              <a:buNone/>
            </a:pPr>
            <a:endParaRPr lang="ar-IQ" sz="2000" dirty="0"/>
          </a:p>
          <a:p>
            <a:pPr marL="0" indent="0">
              <a:buNone/>
            </a:pPr>
            <a:endParaRPr lang="ar-IQ" sz="2000" dirty="0"/>
          </a:p>
          <a:p>
            <a:pPr marL="0" indent="0">
              <a:buNone/>
            </a:pPr>
            <a:r>
              <a:rPr lang="ar-IQ" sz="2000" dirty="0"/>
              <a:t>ولايمكن لنا أن ننسى تأثير مدرسة الجشطلت </a:t>
            </a:r>
            <a:r>
              <a:rPr lang="en-US" sz="2000" dirty="0"/>
              <a:t>Gestalt psychology </a:t>
            </a:r>
            <a:r>
              <a:rPr lang="ar-IQ" sz="2000" dirty="0"/>
              <a:t> أو </a:t>
            </a:r>
            <a:r>
              <a:rPr lang="en-US" sz="2000" dirty="0"/>
              <a:t> </a:t>
            </a:r>
            <a:r>
              <a:rPr lang="en-US" sz="2000" dirty="0" err="1"/>
              <a:t>gestaltism</a:t>
            </a:r>
            <a:r>
              <a:rPr lang="ar-IQ" sz="2000" dirty="0"/>
              <a:t>التي ظهرت في المانيا والنمسا في بدايات القرن العشرين بفضل أعمال ماكس فرتهايمر </a:t>
            </a:r>
            <a:r>
              <a:rPr lang="en-US" sz="2000" dirty="0"/>
              <a:t> Max Wertheimer</a:t>
            </a:r>
            <a:r>
              <a:rPr lang="ar-IQ" sz="2000" dirty="0"/>
              <a:t> و ولفغانج كوهلر </a:t>
            </a:r>
            <a:r>
              <a:rPr lang="en-US" sz="2000" dirty="0"/>
              <a:t>Wolfgang </a:t>
            </a:r>
            <a:r>
              <a:rPr lang="en-US" sz="2000" dirty="0" err="1"/>
              <a:t>Köhler</a:t>
            </a:r>
            <a:r>
              <a:rPr lang="ar-IQ" sz="2000" dirty="0"/>
              <a:t> و كرت كوفكا </a:t>
            </a:r>
            <a:r>
              <a:rPr lang="en-US" sz="2000" dirty="0"/>
              <a:t>Kurt </a:t>
            </a:r>
            <a:r>
              <a:rPr lang="en-US" sz="2000" dirty="0" err="1"/>
              <a:t>Koffka</a:t>
            </a:r>
            <a:r>
              <a:rPr lang="ar-IQ" sz="2000" dirty="0"/>
              <a:t> الذين </a:t>
            </a:r>
            <a:r>
              <a:rPr lang="ar-IQ" sz="2000" dirty="0">
                <a:highlight>
                  <a:srgbClr val="FFFF00"/>
                </a:highlight>
              </a:rPr>
              <a:t>كرسوا أعمالهم </a:t>
            </a:r>
            <a:r>
              <a:rPr lang="ar-IQ" sz="2000" dirty="0"/>
              <a:t>لدراسة العقل وقوانين الإدراك والتي لازالت قائمة حتى يومنا هذا.</a:t>
            </a:r>
          </a:p>
        </p:txBody>
      </p:sp>
      <p:pic>
        <p:nvPicPr>
          <p:cNvPr id="4" name="Picture 3"/>
          <p:cNvPicPr>
            <a:picLocks noChangeAspect="1"/>
          </p:cNvPicPr>
          <p:nvPr/>
        </p:nvPicPr>
        <p:blipFill>
          <a:blip r:embed="rId2" cstate="print"/>
          <a:stretch>
            <a:fillRect/>
          </a:stretch>
        </p:blipFill>
        <p:spPr>
          <a:xfrm>
            <a:off x="8388350" y="857250"/>
            <a:ext cx="2700337" cy="3232150"/>
          </a:xfrm>
          <a:prstGeom prst="rect">
            <a:avLst/>
          </a:prstGeom>
        </p:spPr>
      </p:pic>
      <p:pic>
        <p:nvPicPr>
          <p:cNvPr id="5" name="Picture 4"/>
          <p:cNvPicPr>
            <a:picLocks noChangeAspect="1"/>
          </p:cNvPicPr>
          <p:nvPr/>
        </p:nvPicPr>
        <p:blipFill>
          <a:blip r:embed="rId3" cstate="print"/>
          <a:stretch>
            <a:fillRect/>
          </a:stretch>
        </p:blipFill>
        <p:spPr>
          <a:xfrm>
            <a:off x="5480050" y="936624"/>
            <a:ext cx="2700337" cy="3152775"/>
          </a:xfrm>
          <a:prstGeom prst="rect">
            <a:avLst/>
          </a:prstGeom>
        </p:spPr>
      </p:pic>
      <p:pic>
        <p:nvPicPr>
          <p:cNvPr id="6" name="Picture 5"/>
          <p:cNvPicPr>
            <a:picLocks noChangeAspect="1"/>
          </p:cNvPicPr>
          <p:nvPr/>
        </p:nvPicPr>
        <p:blipFill>
          <a:blip r:embed="rId4" cstate="print"/>
          <a:stretch>
            <a:fillRect/>
          </a:stretch>
        </p:blipFill>
        <p:spPr>
          <a:xfrm>
            <a:off x="2571750" y="936625"/>
            <a:ext cx="2700337" cy="3152774"/>
          </a:xfrm>
          <a:prstGeom prst="rect">
            <a:avLst/>
          </a:prstGeom>
        </p:spPr>
      </p:pic>
    </p:spTree>
    <p:extLst>
      <p:ext uri="{BB962C8B-B14F-4D97-AF65-F5344CB8AC3E}">
        <p14:creationId xmlns:p14="http://schemas.microsoft.com/office/powerpoint/2010/main" val="2127102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r" rtl="1">
              <a:buNone/>
            </a:pPr>
            <a:endParaRPr lang="ar-IQ" sz="2000" dirty="0"/>
          </a:p>
          <a:p>
            <a:pPr marL="0" indent="0" algn="r" rtl="1">
              <a:buNone/>
            </a:pPr>
            <a:r>
              <a:rPr lang="ar-IQ" sz="2000" dirty="0"/>
              <a:t>ظهر خلال خمسينات القرن العشرين علم النفس الإنساني، وبدا وكأنه رد فعل على المناهج الوضعية </a:t>
            </a:r>
            <a:r>
              <a:rPr lang="en-US" sz="2000" dirty="0"/>
              <a:t>positivist </a:t>
            </a:r>
            <a:r>
              <a:rPr lang="ar-IQ" sz="2000" dirty="0"/>
              <a:t> والتوجه العلمي المتطرف للسلوك. حيث يؤكد </a:t>
            </a:r>
            <a:r>
              <a:rPr lang="ar-IQ" sz="2000" b="1" u="sng" dirty="0">
                <a:solidFill>
                  <a:srgbClr val="C00000"/>
                </a:solidFill>
              </a:rPr>
              <a:t>التوجه الإنساني</a:t>
            </a:r>
            <a:r>
              <a:rPr lang="ar-IQ" sz="2000" dirty="0"/>
              <a:t> على النظرة الظواهرية </a:t>
            </a:r>
            <a:r>
              <a:rPr lang="en-US" sz="2000" dirty="0"/>
              <a:t>phenomenological </a:t>
            </a:r>
            <a:r>
              <a:rPr lang="ar-IQ" sz="2000" dirty="0"/>
              <a:t> للخبرة الإنسانية،  كما </a:t>
            </a:r>
            <a:r>
              <a:rPr lang="ar-IQ" sz="2000" b="1" u="sng" dirty="0">
                <a:solidFill>
                  <a:srgbClr val="C00000"/>
                </a:solidFill>
              </a:rPr>
              <a:t>يسعى إلى فهم الإنسان وسلوكه من خلال إجراء بحوث ذات صبغة نوعية </a:t>
            </a:r>
            <a:r>
              <a:rPr lang="en-US" sz="2000" b="1" u="sng" dirty="0">
                <a:solidFill>
                  <a:srgbClr val="C00000"/>
                </a:solidFill>
              </a:rPr>
              <a:t>qualitative research </a:t>
            </a:r>
            <a:r>
              <a:rPr lang="ar-IQ" sz="2000" b="1" u="sng" dirty="0">
                <a:solidFill>
                  <a:srgbClr val="C00000"/>
                </a:solidFill>
              </a:rPr>
              <a:t> وليست تكميمية فقط.</a:t>
            </a:r>
          </a:p>
          <a:p>
            <a:pPr marL="0" indent="0">
              <a:buNone/>
            </a:pPr>
            <a:r>
              <a:rPr lang="ar-IQ" sz="2000" dirty="0"/>
              <a:t>يمتد جذور الاتجاه الإنساني إلى الفلسفة الوجودية و الظواهرية. حيث يرفض العديد من علماء النفس الإنسانيين وبشكل كلي الاتجاهات العلمية المتطرفة، ويشيرون إلى </a:t>
            </a:r>
            <a:r>
              <a:rPr lang="ar-IQ" sz="2000" b="1" u="sng" dirty="0">
                <a:solidFill>
                  <a:srgbClr val="00B0F0"/>
                </a:solidFill>
              </a:rPr>
              <a:t>ان محاولة تحويل الخبرة الإنسانية إلى مجموعة من القياسات، سوف يجرد هذه الخبرة من كل معانيها ومن كل ما يمت</a:t>
            </a:r>
            <a:r>
              <a:rPr lang="en-US" sz="2000" b="1" u="sng" dirty="0">
                <a:solidFill>
                  <a:srgbClr val="00B0F0"/>
                </a:solidFill>
              </a:rPr>
              <a:t> </a:t>
            </a:r>
            <a:r>
              <a:rPr lang="ar-IQ" sz="2000" b="1" u="sng" dirty="0">
                <a:solidFill>
                  <a:srgbClr val="00B0F0"/>
                </a:solidFill>
              </a:rPr>
              <a:t> به للوجود المعاش بصلة. </a:t>
            </a:r>
          </a:p>
          <a:p>
            <a:pPr marL="0" indent="0" algn="r" rtl="1">
              <a:buNone/>
            </a:pPr>
            <a:endParaRPr lang="ar-IQ" sz="2000" dirty="0"/>
          </a:p>
        </p:txBody>
      </p:sp>
    </p:spTree>
    <p:extLst>
      <p:ext uri="{BB962C8B-B14F-4D97-AF65-F5344CB8AC3E}">
        <p14:creationId xmlns:p14="http://schemas.microsoft.com/office/powerpoint/2010/main" val="2711356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6900" y="742950"/>
            <a:ext cx="9637712" cy="5168272"/>
          </a:xfrm>
        </p:spPr>
        <p:txBody>
          <a:bodyPr>
            <a:normAutofit/>
          </a:bodyPr>
          <a:lstStyle/>
          <a:p>
            <a:pPr marL="0" indent="0" algn="r" rtl="1">
              <a:buNone/>
            </a:pPr>
            <a:endParaRPr lang="ar-IQ" sz="2000" dirty="0"/>
          </a:p>
          <a:p>
            <a:pPr marL="0" indent="0" algn="r" rtl="1">
              <a:buNone/>
            </a:pPr>
            <a:endParaRPr lang="en-US" sz="2000" dirty="0"/>
          </a:p>
          <a:p>
            <a:pPr marL="0" indent="0" algn="r" rtl="1">
              <a:buNone/>
            </a:pPr>
            <a:endParaRPr lang="en-US" sz="2000" dirty="0"/>
          </a:p>
          <a:p>
            <a:pPr marL="0" indent="0" algn="r" rtl="1">
              <a:buNone/>
            </a:pPr>
            <a:endParaRPr lang="en-US" sz="2000" dirty="0"/>
          </a:p>
          <a:p>
            <a:pPr marL="0" indent="0" algn="r" rtl="1">
              <a:buNone/>
            </a:pPr>
            <a:endParaRPr lang="en-US" sz="2000" dirty="0"/>
          </a:p>
          <a:p>
            <a:pPr marL="0" indent="0" algn="r" rtl="1">
              <a:buNone/>
            </a:pPr>
            <a:endParaRPr lang="en-US" sz="2000" dirty="0"/>
          </a:p>
          <a:p>
            <a:pPr marL="0" indent="0" algn="r" rtl="1">
              <a:buNone/>
            </a:pPr>
            <a:endParaRPr lang="en-US" sz="2000" dirty="0"/>
          </a:p>
          <a:p>
            <a:pPr marL="0" indent="0" algn="r" rtl="1">
              <a:buNone/>
            </a:pPr>
            <a:endParaRPr lang="ar-IQ" sz="2000" dirty="0"/>
          </a:p>
          <a:p>
            <a:pPr marL="0" indent="0">
              <a:buNone/>
            </a:pPr>
            <a:r>
              <a:rPr lang="ar-IQ" sz="2000" dirty="0"/>
              <a:t>من بين المؤسسين لهذه المدرسة أبراهام ماسلو  </a:t>
            </a:r>
            <a:r>
              <a:rPr lang="en-US" sz="2000" dirty="0"/>
              <a:t>Abraham Maslow </a:t>
            </a:r>
            <a:r>
              <a:rPr lang="ar-IQ" sz="2000" dirty="0"/>
              <a:t> الذي جاء بفكرة هرمية الحاجات الإنسانية </a:t>
            </a:r>
            <a:r>
              <a:rPr lang="en-US" sz="2000" dirty="0"/>
              <a:t>hierarchy of human needs، </a:t>
            </a:r>
            <a:r>
              <a:rPr lang="ar-IQ" sz="2000" dirty="0"/>
              <a:t>وكارل روجرز</a:t>
            </a:r>
            <a:r>
              <a:rPr lang="en-US" sz="2000" dirty="0"/>
              <a:t>Carl Rogers </a:t>
            </a:r>
            <a:r>
              <a:rPr lang="ar-IQ" sz="2000" dirty="0"/>
              <a:t> الذي ابتكر وطور أسلوب العلاج المتمركز حول العميل </a:t>
            </a:r>
            <a:r>
              <a:rPr lang="en-US" sz="2000" dirty="0"/>
              <a:t>client-centered therapy، </a:t>
            </a:r>
            <a:r>
              <a:rPr lang="ar-IQ" sz="2000" dirty="0"/>
              <a:t>و فريتز بيرلز </a:t>
            </a:r>
            <a:r>
              <a:rPr lang="en-US" dirty="0"/>
              <a:t>Frederick Salomon </a:t>
            </a:r>
            <a:r>
              <a:rPr lang="en-US" dirty="0" err="1"/>
              <a:t>Perls</a:t>
            </a:r>
            <a:r>
              <a:rPr lang="en-US" dirty="0"/>
              <a:t> </a:t>
            </a:r>
            <a:r>
              <a:rPr lang="ar-IQ" dirty="0"/>
              <a:t> </a:t>
            </a:r>
            <a:r>
              <a:rPr lang="ar-IQ" sz="2000" dirty="0"/>
              <a:t>الذي ساعد في ابتكار وتطوير العلاج الجشطالتي  </a:t>
            </a:r>
            <a:r>
              <a:rPr lang="en-US" sz="2000" dirty="0"/>
              <a:t>Gestalt therapy</a:t>
            </a:r>
            <a:r>
              <a:rPr lang="ar-IQ" sz="2000" dirty="0"/>
              <a:t>.</a:t>
            </a:r>
          </a:p>
        </p:txBody>
      </p:sp>
      <p:pic>
        <p:nvPicPr>
          <p:cNvPr id="2" name="Picture 1"/>
          <p:cNvPicPr>
            <a:picLocks noChangeAspect="1"/>
          </p:cNvPicPr>
          <p:nvPr/>
        </p:nvPicPr>
        <p:blipFill>
          <a:blip r:embed="rId2" cstate="print"/>
          <a:stretch>
            <a:fillRect/>
          </a:stretch>
        </p:blipFill>
        <p:spPr>
          <a:xfrm>
            <a:off x="8343900" y="920750"/>
            <a:ext cx="2965450" cy="3359150"/>
          </a:xfrm>
          <a:prstGeom prst="rect">
            <a:avLst/>
          </a:prstGeom>
        </p:spPr>
      </p:pic>
      <p:pic>
        <p:nvPicPr>
          <p:cNvPr id="4" name="Picture 3"/>
          <p:cNvPicPr>
            <a:picLocks noChangeAspect="1"/>
          </p:cNvPicPr>
          <p:nvPr/>
        </p:nvPicPr>
        <p:blipFill>
          <a:blip r:embed="rId3" cstate="print"/>
          <a:stretch>
            <a:fillRect/>
          </a:stretch>
        </p:blipFill>
        <p:spPr>
          <a:xfrm>
            <a:off x="5183188" y="920750"/>
            <a:ext cx="2965450" cy="3359150"/>
          </a:xfrm>
          <a:prstGeom prst="rect">
            <a:avLst/>
          </a:prstGeom>
        </p:spPr>
      </p:pic>
      <p:pic>
        <p:nvPicPr>
          <p:cNvPr id="5" name="Picture 4"/>
          <p:cNvPicPr>
            <a:picLocks noChangeAspect="1"/>
          </p:cNvPicPr>
          <p:nvPr/>
        </p:nvPicPr>
        <p:blipFill>
          <a:blip r:embed="rId4" cstate="print"/>
          <a:stretch>
            <a:fillRect/>
          </a:stretch>
        </p:blipFill>
        <p:spPr>
          <a:xfrm>
            <a:off x="1931988" y="920750"/>
            <a:ext cx="3055938" cy="3289300"/>
          </a:xfrm>
          <a:prstGeom prst="rect">
            <a:avLst/>
          </a:prstGeom>
        </p:spPr>
      </p:pic>
    </p:spTree>
    <p:extLst>
      <p:ext uri="{BB962C8B-B14F-4D97-AF65-F5344CB8AC3E}">
        <p14:creationId xmlns:p14="http://schemas.microsoft.com/office/powerpoint/2010/main" val="52535423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2243</TotalTime>
  <Words>837</Words>
  <Application>Microsoft Office PowerPoint</Application>
  <PresentationFormat>Widescreen</PresentationFormat>
  <Paragraphs>85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Century Gothic</vt:lpstr>
      <vt:lpstr>Tahoma</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Rifaat Jasseem</dc:creator>
  <cp:lastModifiedBy>Rifaat Jasseem</cp:lastModifiedBy>
  <cp:revision>29</cp:revision>
  <dcterms:created xsi:type="dcterms:W3CDTF">2020-04-04T04:36:45Z</dcterms:created>
  <dcterms:modified xsi:type="dcterms:W3CDTF">2021-08-12T20:51:30Z</dcterms:modified>
</cp:coreProperties>
</file>